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CAD5FAB-92AD-457A-82B2-7AC816EDF9D4}"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3721343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CAD5FAB-92AD-457A-82B2-7AC816EDF9D4}"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254100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CAD5FAB-92AD-457A-82B2-7AC816EDF9D4}"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2043897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CAD5FAB-92AD-457A-82B2-7AC816EDF9D4}"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240316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AD5FAB-92AD-457A-82B2-7AC816EDF9D4}" type="datetimeFigureOut">
              <a:rPr lang="ar-IQ" smtClean="0"/>
              <a:t>15/03/1441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110969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CAD5FAB-92AD-457A-82B2-7AC816EDF9D4}" type="datetimeFigureOut">
              <a:rPr lang="ar-IQ" smtClean="0"/>
              <a:t>15/03/1441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1065186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CAD5FAB-92AD-457A-82B2-7AC816EDF9D4}" type="datetimeFigureOut">
              <a:rPr lang="ar-IQ" smtClean="0"/>
              <a:t>15/03/1441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381037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CAD5FAB-92AD-457A-82B2-7AC816EDF9D4}" type="datetimeFigureOut">
              <a:rPr lang="ar-IQ" smtClean="0"/>
              <a:t>15/03/1441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991181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D5FAB-92AD-457A-82B2-7AC816EDF9D4}" type="datetimeFigureOut">
              <a:rPr lang="ar-IQ" smtClean="0"/>
              <a:t>15/03/1441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310752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AD5FAB-92AD-457A-82B2-7AC816EDF9D4}" type="datetimeFigureOut">
              <a:rPr lang="ar-IQ" smtClean="0"/>
              <a:t>15/03/1441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3767829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AD5FAB-92AD-457A-82B2-7AC816EDF9D4}" type="datetimeFigureOut">
              <a:rPr lang="ar-IQ" smtClean="0"/>
              <a:t>15/03/1441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CEFA758-FAB1-4458-9820-D3BB9977D71A}" type="slidenum">
              <a:rPr lang="ar-IQ" smtClean="0"/>
              <a:t>‹#›</a:t>
            </a:fld>
            <a:endParaRPr lang="ar-IQ"/>
          </a:p>
        </p:txBody>
      </p:sp>
    </p:spTree>
    <p:extLst>
      <p:ext uri="{BB962C8B-B14F-4D97-AF65-F5344CB8AC3E}">
        <p14:creationId xmlns:p14="http://schemas.microsoft.com/office/powerpoint/2010/main" val="227509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CAD5FAB-92AD-457A-82B2-7AC816EDF9D4}" type="datetimeFigureOut">
              <a:rPr lang="ar-IQ" smtClean="0"/>
              <a:t>15/03/1441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CEFA758-FAB1-4458-9820-D3BB9977D71A}" type="slidenum">
              <a:rPr lang="ar-IQ" smtClean="0"/>
              <a:t>‹#›</a:t>
            </a:fld>
            <a:endParaRPr lang="ar-IQ"/>
          </a:p>
        </p:txBody>
      </p:sp>
    </p:spTree>
    <p:extLst>
      <p:ext uri="{BB962C8B-B14F-4D97-AF65-F5344CB8AC3E}">
        <p14:creationId xmlns:p14="http://schemas.microsoft.com/office/powerpoint/2010/main" val="1280364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1"/>
            <a:ext cx="7772400" cy="864096"/>
          </a:xfrm>
        </p:spPr>
        <p:txBody>
          <a:bodyPr/>
          <a:lstStyle/>
          <a:p>
            <a:pPr rtl="0"/>
            <a:r>
              <a:rPr lang="en-US" b="1" dirty="0">
                <a:solidFill>
                  <a:srgbClr val="FF0000"/>
                </a:solidFill>
              </a:rPr>
              <a:t>Food Safety</a:t>
            </a:r>
            <a:endParaRPr lang="ar-IQ" dirty="0">
              <a:solidFill>
                <a:srgbClr val="FF0000"/>
              </a:solidFill>
            </a:endParaRPr>
          </a:p>
        </p:txBody>
      </p:sp>
      <p:sp>
        <p:nvSpPr>
          <p:cNvPr id="3" name="Subtitle 2"/>
          <p:cNvSpPr>
            <a:spLocks noGrp="1"/>
          </p:cNvSpPr>
          <p:nvPr>
            <p:ph type="subTitle" idx="1"/>
          </p:nvPr>
        </p:nvSpPr>
        <p:spPr>
          <a:xfrm>
            <a:off x="539552" y="1340768"/>
            <a:ext cx="7848872" cy="4680520"/>
          </a:xfrm>
        </p:spPr>
        <p:txBody>
          <a:bodyPr>
            <a:normAutofit fontScale="92500" lnSpcReduction="20000"/>
          </a:bodyPr>
          <a:lstStyle/>
          <a:p>
            <a:pPr algn="l" rtl="0"/>
            <a:r>
              <a:rPr lang="en-US" b="1" dirty="0" smtClean="0">
                <a:solidFill>
                  <a:schemeClr val="tx1"/>
                </a:solidFill>
              </a:rPr>
              <a:t>Introduction</a:t>
            </a:r>
          </a:p>
          <a:p>
            <a:pPr algn="l" rtl="0">
              <a:lnSpc>
                <a:spcPct val="120000"/>
              </a:lnSpc>
            </a:pPr>
            <a:r>
              <a:rPr lang="en-US" dirty="0" smtClean="0">
                <a:solidFill>
                  <a:schemeClr val="tx1"/>
                </a:solidFill>
              </a:rPr>
              <a:t>Globally, food safety issues are of top priorities to the food industry, government food safety regulators, and consumers as a result of a significant increase in the number of foodborne disease cases in the 20th century. </a:t>
            </a:r>
          </a:p>
          <a:p>
            <a:pPr algn="l" rtl="0">
              <a:lnSpc>
                <a:spcPct val="120000"/>
              </a:lnSpc>
            </a:pPr>
            <a:r>
              <a:rPr lang="en-US" dirty="0" smtClean="0">
                <a:solidFill>
                  <a:schemeClr val="tx1"/>
                </a:solidFill>
              </a:rPr>
              <a:t>These issues led to the reproduction of several food safety programs designed to reduce the incidence of foodborne illness. </a:t>
            </a:r>
          </a:p>
          <a:p>
            <a:pPr algn="l" rtl="0">
              <a:lnSpc>
                <a:spcPct val="120000"/>
              </a:lnSpc>
            </a:pPr>
            <a:endParaRPr lang="ar-IQ" dirty="0">
              <a:solidFill>
                <a:schemeClr val="tx1"/>
              </a:solidFill>
            </a:endParaRPr>
          </a:p>
        </p:txBody>
      </p:sp>
    </p:spTree>
    <p:extLst>
      <p:ext uri="{BB962C8B-B14F-4D97-AF65-F5344CB8AC3E}">
        <p14:creationId xmlns:p14="http://schemas.microsoft.com/office/powerpoint/2010/main" val="2118619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dirty="0"/>
              <a:t>Intrinsic factors such as the pH, water activity, and food components can promote or inhibit microbial growth or survival. </a:t>
            </a:r>
            <a:endParaRPr lang="en-US" dirty="0" smtClean="0"/>
          </a:p>
          <a:p>
            <a:pPr marL="0" indent="0" algn="l" rtl="0">
              <a:buNone/>
            </a:pPr>
            <a:r>
              <a:rPr lang="en-US" dirty="0" smtClean="0"/>
              <a:t>These </a:t>
            </a:r>
            <a:r>
              <a:rPr lang="en-US" dirty="0"/>
              <a:t>properties can be used in combination with extrinsic factors such as heat, </a:t>
            </a:r>
            <a:r>
              <a:rPr lang="en-US" dirty="0" smtClean="0"/>
              <a:t>preservatives, </a:t>
            </a:r>
            <a:r>
              <a:rPr lang="en-US" dirty="0"/>
              <a:t>irradiation, and storage conditions (e.g., </a:t>
            </a:r>
            <a:r>
              <a:rPr lang="en-US" dirty="0" smtClean="0"/>
              <a:t>refrigeration, </a:t>
            </a:r>
            <a:r>
              <a:rPr lang="en-US" dirty="0"/>
              <a:t>relative humidity, etc.).</a:t>
            </a:r>
            <a:endParaRPr lang="ar-IQ" dirty="0"/>
          </a:p>
        </p:txBody>
      </p:sp>
    </p:spTree>
    <p:extLst>
      <p:ext uri="{BB962C8B-B14F-4D97-AF65-F5344CB8AC3E}">
        <p14:creationId xmlns:p14="http://schemas.microsoft.com/office/powerpoint/2010/main" val="2826584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pPr rtl="0"/>
            <a:r>
              <a:rPr lang="en-US" b="1" dirty="0" smtClean="0">
                <a:solidFill>
                  <a:schemeClr val="tx1"/>
                </a:solidFill>
              </a:rPr>
              <a:t>Introduction</a:t>
            </a:r>
            <a:br>
              <a:rPr lang="en-US" b="1" dirty="0" smtClean="0">
                <a:solidFill>
                  <a:schemeClr val="tx1"/>
                </a:solidFill>
              </a:rPr>
            </a:br>
            <a:endParaRPr lang="ar-IQ" dirty="0"/>
          </a:p>
        </p:txBody>
      </p:sp>
      <p:sp>
        <p:nvSpPr>
          <p:cNvPr id="3" name="Content Placeholder 2"/>
          <p:cNvSpPr>
            <a:spLocks noGrp="1"/>
          </p:cNvSpPr>
          <p:nvPr>
            <p:ph idx="1"/>
          </p:nvPr>
        </p:nvSpPr>
        <p:spPr>
          <a:xfrm>
            <a:off x="457200" y="1484784"/>
            <a:ext cx="8229600" cy="4641379"/>
          </a:xfrm>
        </p:spPr>
        <p:txBody>
          <a:bodyPr/>
          <a:lstStyle/>
          <a:p>
            <a:pPr marL="0" indent="0" algn="l" rtl="0">
              <a:buNone/>
            </a:pPr>
            <a:r>
              <a:rPr lang="en-US" dirty="0"/>
              <a:t>The occurrence of foodborne illness from emerging and existing pathogens remains a challenge to the food industry and food safety regulators. </a:t>
            </a:r>
          </a:p>
          <a:p>
            <a:pPr marL="0" indent="0" algn="l" rtl="0">
              <a:buNone/>
            </a:pPr>
            <a:r>
              <a:rPr lang="en-US" dirty="0"/>
              <a:t>Food safety begins on the </a:t>
            </a:r>
            <a:r>
              <a:rPr lang="en-US" dirty="0" smtClean="0"/>
              <a:t>farm and </a:t>
            </a:r>
            <a:r>
              <a:rPr lang="en-US" dirty="0"/>
              <a:t>continues through processing, transportation, and storage until the food is consumed. </a:t>
            </a:r>
            <a:endParaRPr lang="ar-IQ" dirty="0"/>
          </a:p>
        </p:txBody>
      </p:sp>
    </p:spTree>
    <p:extLst>
      <p:ext uri="{BB962C8B-B14F-4D97-AF65-F5344CB8AC3E}">
        <p14:creationId xmlns:p14="http://schemas.microsoft.com/office/powerpoint/2010/main" val="1368729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435280" cy="5793507"/>
          </a:xfrm>
        </p:spPr>
        <p:txBody>
          <a:bodyPr/>
          <a:lstStyle/>
          <a:p>
            <a:pPr marL="0" indent="0" algn="l" rtl="0">
              <a:buNone/>
            </a:pPr>
            <a:r>
              <a:rPr lang="en-US" dirty="0" smtClean="0">
                <a:effectLst/>
                <a:latin typeface="Times New Roman"/>
                <a:ea typeface="Calibri"/>
              </a:rPr>
              <a:t>Potential sources of on-farm contamination of fruits and vegetables are summarized in Figure below.</a:t>
            </a:r>
          </a:p>
          <a:p>
            <a:pPr marL="0" indent="0" algn="l" rtl="0">
              <a:buNone/>
            </a:pPr>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484784"/>
            <a:ext cx="6768752" cy="4680520"/>
          </a:xfrm>
          <a:prstGeom prst="rect">
            <a:avLst/>
          </a:prstGeom>
          <a:noFill/>
          <a:ln>
            <a:noFill/>
          </a:ln>
        </p:spPr>
      </p:pic>
    </p:spTree>
    <p:extLst>
      <p:ext uri="{BB962C8B-B14F-4D97-AF65-F5344CB8AC3E}">
        <p14:creationId xmlns:p14="http://schemas.microsoft.com/office/powerpoint/2010/main" val="80203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pPr rtl="0"/>
            <a:r>
              <a:rPr lang="en-US" dirty="0">
                <a:solidFill>
                  <a:schemeClr val="tx2"/>
                </a:solidFill>
              </a:rPr>
              <a:t>categories of food safety concerns </a:t>
            </a:r>
            <a:endParaRPr lang="ar-IQ" dirty="0">
              <a:solidFill>
                <a:schemeClr val="tx2"/>
              </a:solidFill>
            </a:endParaRPr>
          </a:p>
        </p:txBody>
      </p:sp>
      <p:sp>
        <p:nvSpPr>
          <p:cNvPr id="3" name="Content Placeholder 2"/>
          <p:cNvSpPr>
            <a:spLocks noGrp="1"/>
          </p:cNvSpPr>
          <p:nvPr>
            <p:ph idx="1"/>
          </p:nvPr>
        </p:nvSpPr>
        <p:spPr/>
        <p:txBody>
          <a:bodyPr>
            <a:normAutofit/>
          </a:bodyPr>
          <a:lstStyle/>
          <a:p>
            <a:pPr marL="0" indent="0" algn="l" rtl="0">
              <a:buNone/>
            </a:pPr>
            <a:r>
              <a:rPr lang="en-US" dirty="0"/>
              <a:t>The three main categories of food safety concerns in the food industry include microbiological, chemical, and physical hazards</a:t>
            </a:r>
            <a:r>
              <a:rPr lang="en-US" dirty="0" smtClean="0"/>
              <a:t>.</a:t>
            </a:r>
          </a:p>
          <a:p>
            <a:pPr algn="l" rtl="0"/>
            <a:r>
              <a:rPr lang="en-US" dirty="0"/>
              <a:t>The microbiological hazards are those involving foodborne </a:t>
            </a:r>
            <a:r>
              <a:rPr lang="en-US" dirty="0" smtClean="0"/>
              <a:t>pathogens. </a:t>
            </a:r>
          </a:p>
          <a:p>
            <a:pPr algn="l" rtl="0"/>
            <a:endParaRPr lang="ar-IQ" dirty="0"/>
          </a:p>
        </p:txBody>
      </p:sp>
    </p:spTree>
    <p:extLst>
      <p:ext uri="{BB962C8B-B14F-4D97-AF65-F5344CB8AC3E}">
        <p14:creationId xmlns:p14="http://schemas.microsoft.com/office/powerpoint/2010/main" val="3848785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a:xfrm>
            <a:off x="457200" y="1600201"/>
            <a:ext cx="8229600" cy="4133056"/>
          </a:xfrm>
        </p:spPr>
        <p:txBody>
          <a:bodyPr/>
          <a:lstStyle/>
          <a:p>
            <a:pPr algn="l" rtl="0"/>
            <a:r>
              <a:rPr lang="en-US" dirty="0" smtClean="0"/>
              <a:t>chemical hazards include concerns related to antibiotics, pesticides, and herbicides. </a:t>
            </a:r>
          </a:p>
          <a:p>
            <a:pPr algn="l" rtl="0"/>
            <a:r>
              <a:rPr lang="en-US" dirty="0" smtClean="0"/>
              <a:t>and physical hazards are those related to foreign objects in foods that can result in injury or illness when consumed with foods.</a:t>
            </a:r>
          </a:p>
          <a:p>
            <a:pPr algn="l" rtl="0"/>
            <a:endParaRPr lang="ar-IQ" dirty="0"/>
          </a:p>
        </p:txBody>
      </p:sp>
    </p:spTree>
    <p:extLst>
      <p:ext uri="{BB962C8B-B14F-4D97-AF65-F5344CB8AC3E}">
        <p14:creationId xmlns:p14="http://schemas.microsoft.com/office/powerpoint/2010/main" val="175002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b="1" dirty="0">
                <a:solidFill>
                  <a:schemeClr val="tx2"/>
                </a:solidFill>
              </a:rPr>
              <a:t>Control Measures for Microbial Contaminants</a:t>
            </a:r>
            <a:endParaRPr lang="ar-IQ" dirty="0">
              <a:solidFill>
                <a:schemeClr val="tx2"/>
              </a:solidFill>
            </a:endParaRPr>
          </a:p>
        </p:txBody>
      </p:sp>
      <p:sp>
        <p:nvSpPr>
          <p:cNvPr id="3" name="Content Placeholder 2"/>
          <p:cNvSpPr>
            <a:spLocks noGrp="1"/>
          </p:cNvSpPr>
          <p:nvPr>
            <p:ph idx="1"/>
          </p:nvPr>
        </p:nvSpPr>
        <p:spPr/>
        <p:txBody>
          <a:bodyPr>
            <a:normAutofit/>
          </a:bodyPr>
          <a:lstStyle/>
          <a:p>
            <a:pPr marL="0" indent="0" algn="l" rtl="0">
              <a:buNone/>
            </a:pPr>
            <a:r>
              <a:rPr lang="en-US" dirty="0"/>
              <a:t>A combination of factors is normally responsible for occurrence of an incident of foodborne illness. </a:t>
            </a:r>
            <a:endParaRPr lang="en-US" dirty="0" smtClean="0"/>
          </a:p>
          <a:p>
            <a:pPr marL="0" indent="0" algn="l" rtl="0">
              <a:buNone/>
            </a:pPr>
            <a:r>
              <a:rPr lang="en-US" dirty="0"/>
              <a:t>Control measures to ensure food safety </a:t>
            </a:r>
            <a:r>
              <a:rPr lang="en-US" dirty="0" smtClean="0"/>
              <a:t>include. </a:t>
            </a:r>
          </a:p>
          <a:p>
            <a:pPr algn="l" rtl="0"/>
            <a:r>
              <a:rPr lang="en-US" dirty="0" smtClean="0"/>
              <a:t>(</a:t>
            </a:r>
            <a:r>
              <a:rPr lang="en-US" dirty="0"/>
              <a:t>1) prevention of contamination of foods by pathogenic </a:t>
            </a:r>
            <a:r>
              <a:rPr lang="en-US" dirty="0" smtClean="0"/>
              <a:t>organisms. </a:t>
            </a:r>
          </a:p>
          <a:p>
            <a:pPr algn="l" rtl="0"/>
            <a:r>
              <a:rPr lang="en-US" dirty="0" smtClean="0"/>
              <a:t>(</a:t>
            </a:r>
            <a:r>
              <a:rPr lang="en-US" dirty="0"/>
              <a:t>2) inhibition of growth or elimination of pathogens in foods and food products.</a:t>
            </a:r>
          </a:p>
          <a:p>
            <a:pPr algn="l" rtl="0"/>
            <a:endParaRPr lang="ar-IQ" dirty="0"/>
          </a:p>
        </p:txBody>
      </p:sp>
    </p:spTree>
    <p:extLst>
      <p:ext uri="{BB962C8B-B14F-4D97-AF65-F5344CB8AC3E}">
        <p14:creationId xmlns:p14="http://schemas.microsoft.com/office/powerpoint/2010/main" val="2052303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lstStyle/>
          <a:p>
            <a:pPr algn="l" rtl="0"/>
            <a:r>
              <a:rPr lang="en-US" dirty="0"/>
              <a:t>The first stage of control measures is to prevent contamination of food animals and plants during the production stage.  The use of manure and other organic fertilizer materials can provide the </a:t>
            </a:r>
            <a:r>
              <a:rPr lang="en-US" dirty="0" smtClean="0"/>
              <a:t>vehicle </a:t>
            </a:r>
            <a:r>
              <a:rPr lang="en-US" dirty="0"/>
              <a:t>for contamination of food crops; hence, it is important to ensure that this type of fertilizer is pathogen free prior to use.</a:t>
            </a:r>
          </a:p>
          <a:p>
            <a:pPr algn="l" rtl="0"/>
            <a:endParaRPr lang="ar-IQ" dirty="0"/>
          </a:p>
        </p:txBody>
      </p:sp>
    </p:spTree>
    <p:extLst>
      <p:ext uri="{BB962C8B-B14F-4D97-AF65-F5344CB8AC3E}">
        <p14:creationId xmlns:p14="http://schemas.microsoft.com/office/powerpoint/2010/main" val="3418067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713387"/>
          </a:xfrm>
        </p:spPr>
        <p:txBody>
          <a:bodyPr/>
          <a:lstStyle/>
          <a:p>
            <a:pPr algn="l" rtl="0"/>
            <a:r>
              <a:rPr lang="en-US" dirty="0"/>
              <a:t>The second stage of control measure is to prevent contamination and growth of pathogenic organisms during harvesting and transportation of food products. It is generally believed that control of microbial contamination early in production is more effective than control measures applied at a later stage of production.</a:t>
            </a:r>
          </a:p>
          <a:p>
            <a:pPr algn="l" rtl="0"/>
            <a:endParaRPr lang="ar-IQ" dirty="0"/>
          </a:p>
        </p:txBody>
      </p:sp>
    </p:spTree>
    <p:extLst>
      <p:ext uri="{BB962C8B-B14F-4D97-AF65-F5344CB8AC3E}">
        <p14:creationId xmlns:p14="http://schemas.microsoft.com/office/powerpoint/2010/main" val="2633649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indent="0" algn="l" rtl="0">
              <a:buNone/>
            </a:pPr>
            <a:r>
              <a:rPr lang="en-US" dirty="0"/>
              <a:t>A combination of </a:t>
            </a:r>
            <a:r>
              <a:rPr lang="en-US" dirty="0" smtClean="0"/>
              <a:t>intrinsic </a:t>
            </a:r>
            <a:r>
              <a:rPr lang="en-US" dirty="0"/>
              <a:t>factors, (i.e., factors associated with the properties of the food) and extrinsic </a:t>
            </a:r>
            <a:r>
              <a:rPr lang="en-US" dirty="0" smtClean="0"/>
              <a:t>factors </a:t>
            </a:r>
            <a:r>
              <a:rPr lang="en-US" dirty="0"/>
              <a:t>(i.e., factors associated with external conditions) </a:t>
            </a:r>
            <a:endParaRPr lang="en-US" dirty="0" smtClean="0"/>
          </a:p>
          <a:p>
            <a:pPr algn="l" rtl="0"/>
            <a:r>
              <a:rPr lang="en-US" dirty="0"/>
              <a:t>external </a:t>
            </a:r>
            <a:r>
              <a:rPr lang="en-US" dirty="0" smtClean="0"/>
              <a:t>conditions </a:t>
            </a:r>
            <a:r>
              <a:rPr lang="en-US" dirty="0"/>
              <a:t>is often used during processing and storage to control microbial growth in foods. </a:t>
            </a:r>
            <a:endParaRPr lang="ar-IQ" dirty="0"/>
          </a:p>
        </p:txBody>
      </p:sp>
    </p:spTree>
    <p:extLst>
      <p:ext uri="{BB962C8B-B14F-4D97-AF65-F5344CB8AC3E}">
        <p14:creationId xmlns:p14="http://schemas.microsoft.com/office/powerpoint/2010/main" val="1724584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456</Words>
  <Application>Microsoft Office PowerPoint</Application>
  <PresentationFormat>On-screen Show (4:3)</PresentationFormat>
  <Paragraphs>24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Food Safety</vt:lpstr>
      <vt:lpstr>Introduction </vt:lpstr>
      <vt:lpstr>PowerPoint Presentation</vt:lpstr>
      <vt:lpstr>categories of food safety concerns </vt:lpstr>
      <vt:lpstr>PowerPoint Presentation</vt:lpstr>
      <vt:lpstr>Control Measures for Microbial Contaminants</vt:lpstr>
      <vt:lpstr>PowerPoint Presentation</vt:lpstr>
      <vt:lpstr>PowerPoint Presentation</vt:lpstr>
      <vt:lpstr>PowerPoint Presentation</vt:lpstr>
      <vt:lpstr>PowerPoint Presentation</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Safety</dc:title>
  <dc:creator>DR.Ahmed Saker 2O14</dc:creator>
  <cp:lastModifiedBy>DR.Ahmed Saker 2O14</cp:lastModifiedBy>
  <cp:revision>4</cp:revision>
  <dcterms:created xsi:type="dcterms:W3CDTF">2019-11-12T16:11:47Z</dcterms:created>
  <dcterms:modified xsi:type="dcterms:W3CDTF">2019-11-12T17:01:46Z</dcterms:modified>
</cp:coreProperties>
</file>